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9" r:id="rId2"/>
    <p:sldId id="259" r:id="rId3"/>
    <p:sldId id="261" r:id="rId4"/>
    <p:sldId id="262" r:id="rId5"/>
    <p:sldId id="260" r:id="rId6"/>
    <p:sldId id="263" r:id="rId7"/>
    <p:sldId id="265" r:id="rId8"/>
    <p:sldId id="268"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C6D3"/>
    <a:srgbClr val="999FB4"/>
    <a:srgbClr val="B8C3D2"/>
    <a:srgbClr val="81899D"/>
    <a:srgbClr val="868D9F"/>
    <a:srgbClr val="808698"/>
    <a:srgbClr val="868D9E"/>
    <a:srgbClr val="798294"/>
    <a:srgbClr val="3B3B49"/>
    <a:srgbClr val="B0D7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6832" autoAdjust="0"/>
  </p:normalViewPr>
  <p:slideViewPr>
    <p:cSldViewPr snapToGrid="0">
      <p:cViewPr varScale="1">
        <p:scale>
          <a:sx n="70" d="100"/>
          <a:sy n="70" d="100"/>
        </p:scale>
        <p:origin x="677" y="31"/>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7F9D7-3A54-48EC-B106-9883412DBC07}" type="datetimeFigureOut">
              <a:rPr lang="en-US" smtClean="0"/>
              <a:t>8/12/2023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1CB4F-B6DB-4B28-A616-0B52E95CA06F}" type="slidenum">
              <a:rPr lang="en-US" smtClean="0"/>
              <a:t>‹#›</a:t>
            </a:fld>
            <a:endParaRPr lang="en-US"/>
          </a:p>
        </p:txBody>
      </p:sp>
    </p:spTree>
    <p:extLst>
      <p:ext uri="{BB962C8B-B14F-4D97-AF65-F5344CB8AC3E}">
        <p14:creationId xmlns:p14="http://schemas.microsoft.com/office/powerpoint/2010/main" val="2971105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rgbClr val="374151"/>
                </a:solidFill>
                <a:effectLst/>
                <a:latin typeface="Times New Roman" panose="02020603050405020304" pitchFamily="18" charset="0"/>
                <a:cs typeface="Times New Roman" panose="02020603050405020304" pitchFamily="18" charset="0"/>
              </a:rPr>
              <a:t>Greetings to all adventurous travelers seeking new horizons and global treasures.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rgbClr val="374151"/>
                </a:solidFill>
                <a:effectLst/>
                <a:latin typeface="Times New Roman" panose="02020603050405020304" pitchFamily="18" charset="0"/>
                <a:cs typeface="Times New Roman" panose="02020603050405020304" pitchFamily="18" charset="0"/>
              </a:rPr>
              <a:t>In an era of groundbreaking aviation advancements, where exploration knows no bounds, a crucial question arises: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rgbClr val="374151"/>
                </a:solidFill>
                <a:effectLst/>
                <a:latin typeface="Times New Roman" panose="02020603050405020304" pitchFamily="18" charset="0"/>
                <a:cs typeface="Times New Roman" panose="02020603050405020304" pitchFamily="18" charset="0"/>
              </a:rPr>
              <a:t>How secure is air travel that takes us across the world?</a:t>
            </a:r>
            <a:endParaRPr lang="en-US" sz="11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3B1CB4F-B6DB-4B28-A616-0B52E95CA06F}" type="slidenum">
              <a:rPr lang="en-US" smtClean="0"/>
              <a:t>1</a:t>
            </a:fld>
            <a:endParaRPr lang="en-US"/>
          </a:p>
        </p:txBody>
      </p:sp>
    </p:spTree>
    <p:extLst>
      <p:ext uri="{BB962C8B-B14F-4D97-AF65-F5344CB8AC3E}">
        <p14:creationId xmlns:p14="http://schemas.microsoft.com/office/powerpoint/2010/main" val="3729666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a world filled with constant news updates, airline incidents are no strangers. These unsettling stories can create doubts even in the most fearless travelers.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a:t>
            </a:r>
            <a:r>
              <a:rPr lang="en-US" b="0" i="0" dirty="0">
                <a:solidFill>
                  <a:srgbClr val="374151"/>
                </a:solidFill>
                <a:effectLst/>
                <a:latin typeface="Söhne"/>
              </a:rPr>
              <a:t>statistical </a:t>
            </a:r>
            <a:r>
              <a:rPr lang="en-US" dirty="0"/>
              <a:t>journey that will navigate through decades of airline safety data, spanning from 1985 to 2014, </a:t>
            </a:r>
            <a:r>
              <a:rPr lang="en-US" b="0" i="0" dirty="0">
                <a:solidFill>
                  <a:srgbClr val="374151"/>
                </a:solidFill>
                <a:effectLst/>
                <a:latin typeface="Söhne"/>
              </a:rPr>
              <a:t>uncovering the truth about flight safety.  </a:t>
            </a:r>
          </a:p>
          <a:p>
            <a:pPr algn="l"/>
            <a:endParaRPr lang="en-US" b="0" i="0" dirty="0">
              <a:solidFill>
                <a:srgbClr val="374151"/>
              </a:solidFill>
              <a:effectLst/>
              <a:latin typeface="Söhne"/>
            </a:endParaRPr>
          </a:p>
          <a:p>
            <a:pPr algn="l"/>
            <a:r>
              <a:rPr lang="en-US" b="0" i="0" dirty="0">
                <a:solidFill>
                  <a:srgbClr val="374151"/>
                </a:solidFill>
                <a:effectLst/>
                <a:latin typeface="Söhne"/>
              </a:rPr>
              <a:t>We’ll now shift our focus to carrier performance, which paints a comprehensive picture of safety across different airlines.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endParaRPr lang="en-US" sz="1200" b="0" i="0" dirty="0">
              <a:solidFill>
                <a:srgbClr val="374151"/>
              </a:solidFill>
              <a:effectLst/>
              <a:latin typeface="Söhne"/>
            </a:endParaRPr>
          </a:p>
          <a:p>
            <a:pPr algn="l"/>
            <a:r>
              <a:rPr lang="en-US" sz="1200" b="0" i="0" dirty="0">
                <a:solidFill>
                  <a:srgbClr val="374151"/>
                </a:solidFill>
                <a:effectLst/>
                <a:latin typeface="Söhne"/>
              </a:rPr>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33B1CB4F-B6DB-4B28-A616-0B52E95CA06F}" type="slidenum">
              <a:rPr lang="en-US" smtClean="0"/>
              <a:t>2</a:t>
            </a:fld>
            <a:endParaRPr lang="en-US"/>
          </a:p>
        </p:txBody>
      </p:sp>
    </p:spTree>
    <p:extLst>
      <p:ext uri="{BB962C8B-B14F-4D97-AF65-F5344CB8AC3E}">
        <p14:creationId xmlns:p14="http://schemas.microsoft.com/office/powerpoint/2010/main" val="5055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solidFill>
                  <a:srgbClr val="374151"/>
                </a:solidFill>
                <a:effectLst/>
                <a:latin typeface="Söhne"/>
              </a:rPr>
              <a:t>Confirming airline safety before booking brings peace of mind. This chart highlights top and low-performing airlines, empowering informed travel choices.</a:t>
            </a:r>
          </a:p>
          <a:p>
            <a:pPr algn="l"/>
            <a:endParaRPr lang="en-US" sz="4000" b="0" i="0" dirty="0">
              <a:solidFill>
                <a:srgbClr val="374151"/>
              </a:solidFill>
              <a:effectLst/>
              <a:latin typeface="Söhne"/>
            </a:endParaRPr>
          </a:p>
          <a:p>
            <a:pPr algn="l"/>
            <a:r>
              <a:rPr lang="en-US" sz="5400" b="0" i="0" dirty="0">
                <a:solidFill>
                  <a:srgbClr val="374151"/>
                </a:solidFill>
                <a:effectLst/>
                <a:latin typeface="Söhne"/>
              </a:rPr>
              <a:t>As we continue our journey to grasp airline safety, we can't ignore a crucial element: the aircraft itself. </a:t>
            </a:r>
            <a:r>
              <a:rPr lang="en-US" sz="7200" b="0" i="0" dirty="0">
                <a:solidFill>
                  <a:srgbClr val="374151"/>
                </a:solidFill>
                <a:effectLst/>
                <a:latin typeface="Söhne"/>
              </a:rPr>
              <a:t>The next slide examines various aircraft types, spanning safety spectrums from best to least commendable.</a:t>
            </a:r>
          </a:p>
          <a:p>
            <a:pPr algn="l"/>
            <a:endParaRPr lang="en-US" sz="4000" b="0" i="0" dirty="0">
              <a:solidFill>
                <a:srgbClr val="374151"/>
              </a:solidFill>
              <a:effectLst/>
              <a:latin typeface="Söhne"/>
            </a:endParaRPr>
          </a:p>
          <a:p>
            <a:pPr algn="l"/>
            <a:r>
              <a:rPr lang="en-US" sz="4000" b="0" i="0" dirty="0">
                <a:solidFill>
                  <a:srgbClr val="374151"/>
                </a:solidFill>
                <a:effectLst/>
                <a:latin typeface="Söhne"/>
              </a:rPr>
              <a:t>NEXT SLIDE</a:t>
            </a:r>
          </a:p>
          <a:p>
            <a:pPr algn="l"/>
            <a:endParaRPr lang="en-US" sz="4000" b="0" i="0" dirty="0">
              <a:solidFill>
                <a:srgbClr val="374151"/>
              </a:solidFill>
              <a:effectLst/>
              <a:latin typeface="Söhne"/>
            </a:endParaRPr>
          </a:p>
          <a:p>
            <a:pPr algn="l"/>
            <a:endParaRPr lang="en-US"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33B1CB4F-B6DB-4B28-A616-0B52E95CA06F}" type="slidenum">
              <a:rPr lang="en-US" smtClean="0"/>
              <a:t>3</a:t>
            </a:fld>
            <a:endParaRPr lang="en-US"/>
          </a:p>
        </p:txBody>
      </p:sp>
    </p:spTree>
    <p:extLst>
      <p:ext uri="{BB962C8B-B14F-4D97-AF65-F5344CB8AC3E}">
        <p14:creationId xmlns:p14="http://schemas.microsoft.com/office/powerpoint/2010/main" val="192954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dirty="0">
                <a:solidFill>
                  <a:srgbClr val="374151"/>
                </a:solidFill>
                <a:effectLst/>
                <a:latin typeface="Söhne"/>
              </a:rPr>
              <a:t>While passengers might not always choose their aircraft, having that option could enhance safety. For instance, the Douglas DC-3 aircraft has had the highest recorded fatalities. This detail could be vital for passengers to know before booking, allowing them to prioritize safety preferences.</a:t>
            </a:r>
          </a:p>
          <a:p>
            <a:pPr algn="l"/>
            <a:endParaRPr lang="en-US" sz="2800" b="0" i="0" dirty="0">
              <a:solidFill>
                <a:srgbClr val="374151"/>
              </a:solidFill>
              <a:effectLst/>
              <a:latin typeface="Söhne"/>
            </a:endParaRPr>
          </a:p>
          <a:p>
            <a:pPr algn="l"/>
            <a:r>
              <a:rPr lang="en-US" sz="4000" b="0" i="0" dirty="0">
                <a:solidFill>
                  <a:srgbClr val="374151"/>
                </a:solidFill>
                <a:effectLst/>
                <a:latin typeface="Söhne"/>
              </a:rPr>
              <a:t>Moving ahead, the journey takes us to a visual representation that paints a global picture of airline safety. </a:t>
            </a:r>
            <a:endParaRPr lang="en-US" sz="2800" b="0" i="0" dirty="0">
              <a:solidFill>
                <a:srgbClr val="374151"/>
              </a:solidFill>
              <a:effectLst/>
              <a:latin typeface="Söhne"/>
            </a:endParaRPr>
          </a:p>
          <a:p>
            <a:pPr algn="l"/>
            <a:endParaRPr lang="en-US" sz="2800" b="0" i="0" dirty="0">
              <a:solidFill>
                <a:srgbClr val="374151"/>
              </a:solidFill>
              <a:effectLst/>
              <a:latin typeface="Söhne"/>
            </a:endParaRPr>
          </a:p>
          <a:p>
            <a:pPr algn="l"/>
            <a:r>
              <a:rPr lang="en-US" sz="2800" b="0" i="0" dirty="0">
                <a:solidFill>
                  <a:srgbClr val="374151"/>
                </a:solidFill>
                <a:effectLst/>
                <a:latin typeface="Söhne"/>
              </a:rPr>
              <a:t>NEXT SLIDE</a:t>
            </a:r>
          </a:p>
          <a:p>
            <a:pPr algn="l"/>
            <a:endParaRPr lang="en-US" sz="2800" b="0" i="0" dirty="0">
              <a:solidFill>
                <a:srgbClr val="374151"/>
              </a:solidFill>
              <a:effectLst/>
              <a:latin typeface="Söhne"/>
            </a:endParaRPr>
          </a:p>
          <a:p>
            <a:pPr algn="l"/>
            <a:endParaRPr lang="en-US"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33B1CB4F-B6DB-4B28-A616-0B52E95CA06F}" type="slidenum">
              <a:rPr lang="en-US" smtClean="0"/>
              <a:t>4</a:t>
            </a:fld>
            <a:endParaRPr lang="en-US"/>
          </a:p>
        </p:txBody>
      </p:sp>
    </p:spTree>
    <p:extLst>
      <p:ext uri="{BB962C8B-B14F-4D97-AF65-F5344CB8AC3E}">
        <p14:creationId xmlns:p14="http://schemas.microsoft.com/office/powerpoint/2010/main" val="34498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374151"/>
                </a:solidFill>
                <a:effectLst/>
                <a:latin typeface="Söhne"/>
              </a:rPr>
              <a:t>The visual representation illustrates the fatality rate categorized by country. The intention behind sharing this chart is to provide passengers with a clear understanding of safe travel destinations.</a:t>
            </a:r>
          </a:p>
          <a:p>
            <a:pPr algn="l"/>
            <a:endParaRPr lang="en-US" sz="2800" b="0" i="0" dirty="0">
              <a:solidFill>
                <a:srgbClr val="374151"/>
              </a:solidFill>
              <a:effectLst/>
              <a:latin typeface="Söhne"/>
            </a:endParaRPr>
          </a:p>
          <a:p>
            <a:pPr algn="l"/>
            <a:r>
              <a:rPr lang="en-US" sz="4000" b="0" i="0" dirty="0">
                <a:solidFill>
                  <a:srgbClr val="374151"/>
                </a:solidFill>
                <a:effectLst/>
                <a:latin typeface="Söhne"/>
              </a:rPr>
              <a:t>Our expedition now turns towards uncovering the dynamic trends that have shaped the course of airline fatalities.</a:t>
            </a:r>
            <a:endParaRPr lang="en-US" sz="2800" b="0" i="0" dirty="0">
              <a:solidFill>
                <a:srgbClr val="374151"/>
              </a:solidFill>
              <a:effectLst/>
              <a:latin typeface="Söhne"/>
            </a:endParaRPr>
          </a:p>
          <a:p>
            <a:pPr algn="l"/>
            <a:endParaRPr lang="en-US" sz="2800" b="0" i="0" dirty="0">
              <a:solidFill>
                <a:srgbClr val="374151"/>
              </a:solidFill>
              <a:effectLst/>
              <a:latin typeface="Söhne"/>
            </a:endParaRPr>
          </a:p>
          <a:p>
            <a:pPr algn="l"/>
            <a:r>
              <a:rPr lang="en-US" sz="2800" b="0" i="0" dirty="0">
                <a:solidFill>
                  <a:srgbClr val="374151"/>
                </a:solidFill>
                <a:effectLst/>
                <a:latin typeface="Söhne"/>
              </a:rPr>
              <a:t>NEXT SLIDE</a:t>
            </a:r>
          </a:p>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3B1CB4F-B6DB-4B28-A616-0B52E95CA06F}" type="slidenum">
              <a:rPr lang="en-US" smtClean="0"/>
              <a:t>5</a:t>
            </a:fld>
            <a:endParaRPr lang="en-US"/>
          </a:p>
        </p:txBody>
      </p:sp>
    </p:spTree>
    <p:extLst>
      <p:ext uri="{BB962C8B-B14F-4D97-AF65-F5344CB8AC3E}">
        <p14:creationId xmlns:p14="http://schemas.microsoft.com/office/powerpoint/2010/main" val="126057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solidFill>
                  <a:srgbClr val="374151"/>
                </a:solidFill>
                <a:effectLst/>
                <a:latin typeface="Söhne"/>
              </a:rPr>
              <a:t>Historical data shows a spike in fatalities between the 1970s-80s followed by a consistent decline. Airlines prioritize passenger safety with unwavering commitment and advancements. As passengers, we find solace in maintained safety standards, ensuring our travels are secure.</a:t>
            </a:r>
          </a:p>
          <a:p>
            <a:pPr algn="l"/>
            <a:endParaRPr lang="en-US" sz="7200" b="0" i="0" dirty="0">
              <a:solidFill>
                <a:srgbClr val="374151"/>
              </a:solidFill>
              <a:effectLst/>
              <a:latin typeface="Söhne"/>
            </a:endParaRPr>
          </a:p>
          <a:p>
            <a:pPr algn="l"/>
            <a:r>
              <a:rPr lang="en-US" sz="7200" b="0" i="0" dirty="0">
                <a:solidFill>
                  <a:srgbClr val="374151"/>
                </a:solidFill>
                <a:effectLst/>
                <a:latin typeface="Söhne"/>
              </a:rPr>
              <a:t>A</a:t>
            </a:r>
            <a:r>
              <a:rPr lang="en-US" sz="9600" b="0" i="0" dirty="0">
                <a:solidFill>
                  <a:srgbClr val="374151"/>
                </a:solidFill>
                <a:effectLst/>
                <a:latin typeface="Söhne"/>
              </a:rPr>
              <a:t>s we step into the concluding slide, let's gather our insights and observations to craft a holistic understanding. </a:t>
            </a:r>
            <a:endParaRPr lang="en-US" sz="7200" b="0" i="0" dirty="0">
              <a:solidFill>
                <a:srgbClr val="374151"/>
              </a:solidFill>
              <a:effectLst/>
              <a:latin typeface="Söhne"/>
            </a:endParaRPr>
          </a:p>
          <a:p>
            <a:pPr algn="l"/>
            <a:endParaRPr lang="en-US" sz="2800" b="0" i="0" dirty="0">
              <a:solidFill>
                <a:srgbClr val="374151"/>
              </a:solidFill>
              <a:effectLst/>
              <a:latin typeface="Söhne"/>
            </a:endParaRPr>
          </a:p>
          <a:p>
            <a:pPr algn="l"/>
            <a:r>
              <a:rPr lang="en-US" sz="2800" b="0" i="0" dirty="0">
                <a:solidFill>
                  <a:srgbClr val="374151"/>
                </a:solidFill>
                <a:effectLst/>
                <a:latin typeface="Söhne"/>
              </a:rPr>
              <a:t>NEXT SLIDE</a:t>
            </a:r>
          </a:p>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3B1CB4F-B6DB-4B28-A616-0B52E95CA06F}" type="slidenum">
              <a:rPr lang="en-US" smtClean="0"/>
              <a:t>6</a:t>
            </a:fld>
            <a:endParaRPr lang="en-US"/>
          </a:p>
        </p:txBody>
      </p:sp>
    </p:spTree>
    <p:extLst>
      <p:ext uri="{BB962C8B-B14F-4D97-AF65-F5344CB8AC3E}">
        <p14:creationId xmlns:p14="http://schemas.microsoft.com/office/powerpoint/2010/main" val="2401025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5400" b="0" i="0" dirty="0">
                <a:solidFill>
                  <a:srgbClr val="374151"/>
                </a:solidFill>
                <a:effectLst/>
                <a:latin typeface="Söhne"/>
              </a:rPr>
              <a:t>Flying is statistically safe, with reducing fatalities over time. While no travel is risk-free, rest assured, passenger safety is unwavering. As you journey, countless experts strive for your safe arrival. Embrace the skies with confidence, as your safety is the utmost priority in every flight.</a:t>
            </a:r>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3B1CB4F-B6DB-4B28-A616-0B52E95CA06F}" type="slidenum">
              <a:rPr lang="en-US" smtClean="0"/>
              <a:t>7</a:t>
            </a:fld>
            <a:endParaRPr lang="en-US"/>
          </a:p>
        </p:txBody>
      </p:sp>
    </p:spTree>
    <p:extLst>
      <p:ext uri="{BB962C8B-B14F-4D97-AF65-F5344CB8AC3E}">
        <p14:creationId xmlns:p14="http://schemas.microsoft.com/office/powerpoint/2010/main" val="41290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000" b="0" i="0" dirty="0">
                <a:solidFill>
                  <a:srgbClr val="374151"/>
                </a:solidFill>
                <a:effectLst/>
                <a:latin typeface="Söhne"/>
              </a:rPr>
              <a:t>Thank you for your time. Safe travels, and may your journeys always be marked by security, discovery, and inspiration.</a:t>
            </a:r>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3B1CB4F-B6DB-4B28-A616-0B52E95CA06F}" type="slidenum">
              <a:rPr lang="en-US" smtClean="0"/>
              <a:t>8</a:t>
            </a:fld>
            <a:endParaRPr lang="en-US"/>
          </a:p>
        </p:txBody>
      </p:sp>
    </p:spTree>
    <p:extLst>
      <p:ext uri="{BB962C8B-B14F-4D97-AF65-F5344CB8AC3E}">
        <p14:creationId xmlns:p14="http://schemas.microsoft.com/office/powerpoint/2010/main" val="4273076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3B1CB4F-B6DB-4B28-A616-0B52E95CA06F}" type="slidenum">
              <a:rPr lang="en-US" smtClean="0"/>
              <a:t>9</a:t>
            </a:fld>
            <a:endParaRPr lang="en-US"/>
          </a:p>
        </p:txBody>
      </p:sp>
    </p:spTree>
    <p:extLst>
      <p:ext uri="{BB962C8B-B14F-4D97-AF65-F5344CB8AC3E}">
        <p14:creationId xmlns:p14="http://schemas.microsoft.com/office/powerpoint/2010/main" val="896139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84A6-E54D-46DF-64AD-F8D34BC388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332EA0-BCC5-526D-F22F-5211AF07A1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018440-9553-D952-82D5-197B5A54DE25}"/>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5" name="Footer Placeholder 4">
            <a:extLst>
              <a:ext uri="{FF2B5EF4-FFF2-40B4-BE49-F238E27FC236}">
                <a16:creationId xmlns:a16="http://schemas.microsoft.com/office/drawing/2014/main" id="{C7339585-7CC9-5ED0-8BEF-82D4F1462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C44B6-8226-C3B8-DB90-76CBAFDC4A8C}"/>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852867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354A-10E7-CACA-7967-4681C0622D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555110-B711-868A-4FCF-2D8EC8F454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AF995-FB24-8228-C2B4-E068D7BAE865}"/>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5" name="Footer Placeholder 4">
            <a:extLst>
              <a:ext uri="{FF2B5EF4-FFF2-40B4-BE49-F238E27FC236}">
                <a16:creationId xmlns:a16="http://schemas.microsoft.com/office/drawing/2014/main" id="{3169B4A2-DEC2-24A6-1628-B5D1FB13D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62778-8D36-9A3E-1489-B5759ABDAA2C}"/>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86140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007DA-E58B-FB1D-60F5-2470445746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951DEA-EE8C-23C2-634A-AFA6BAC37D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82823-1C27-8641-F629-DBF1D05512BA}"/>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5" name="Footer Placeholder 4">
            <a:extLst>
              <a:ext uri="{FF2B5EF4-FFF2-40B4-BE49-F238E27FC236}">
                <a16:creationId xmlns:a16="http://schemas.microsoft.com/office/drawing/2014/main" id="{46654273-2C4A-DDF5-79FE-4E80DA58B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034A9-FAE8-BAAF-C6F7-04F6CE706FC7}"/>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117652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1A70-9F6F-2E39-073C-5D83B4D5D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535F14-FF4E-4E59-8BC5-D134525887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70D-35CA-FF39-5FFE-752EEA733662}"/>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5" name="Footer Placeholder 4">
            <a:extLst>
              <a:ext uri="{FF2B5EF4-FFF2-40B4-BE49-F238E27FC236}">
                <a16:creationId xmlns:a16="http://schemas.microsoft.com/office/drawing/2014/main" id="{7EE80892-3FC7-FBAF-73C9-C8B50A4FA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25DE3-CCB2-0831-2796-4F95EDCE1B84}"/>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379064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47FA-88EC-9553-6496-522B747095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0009A9-A656-801F-26FE-01A689F9A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D2F6F7-7634-B124-9FBE-60F201980E38}"/>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5" name="Footer Placeholder 4">
            <a:extLst>
              <a:ext uri="{FF2B5EF4-FFF2-40B4-BE49-F238E27FC236}">
                <a16:creationId xmlns:a16="http://schemas.microsoft.com/office/drawing/2014/main" id="{4673752D-19E2-0C72-6907-2342D7586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17115-AB71-FF09-364E-33A84AB5800D}"/>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466516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D7E3-2876-576C-2FBA-EDBE05CBAC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18178-1E31-F274-D223-EAC96EEAF1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34A5D4-88E5-521F-EFB3-7D6FF201CE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A2AD2F-28B8-57BC-3FCB-F4751EC8033E}"/>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6" name="Footer Placeholder 5">
            <a:extLst>
              <a:ext uri="{FF2B5EF4-FFF2-40B4-BE49-F238E27FC236}">
                <a16:creationId xmlns:a16="http://schemas.microsoft.com/office/drawing/2014/main" id="{32F79FA3-7882-D581-D660-A78995811D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DBF940-F5E8-2DE0-74D5-D6DE21FAAB41}"/>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373388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A5DA-8BB4-A5EB-7112-65ADD167A8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BA17C9-016D-644F-DBA4-4654188180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5CA0A7-54F0-95C6-6D10-FD168B140D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972094-046A-BC8B-B965-4E28D9B46D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EDE7C-3612-A23F-13E8-294D263DE5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E24755-3D39-48D3-7BE7-86828CB299D7}"/>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8" name="Footer Placeholder 7">
            <a:extLst>
              <a:ext uri="{FF2B5EF4-FFF2-40B4-BE49-F238E27FC236}">
                <a16:creationId xmlns:a16="http://schemas.microsoft.com/office/drawing/2014/main" id="{17599DE6-D4FB-4CE9-AC49-E82BB01EA5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F1EFFE-9D9F-87F9-4EA9-23C6744AD7A6}"/>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421440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50E3-4C1C-EDA0-02EF-B29E631460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5E1E2-FBF2-CB25-DB00-0CE400E9045E}"/>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4" name="Footer Placeholder 3">
            <a:extLst>
              <a:ext uri="{FF2B5EF4-FFF2-40B4-BE49-F238E27FC236}">
                <a16:creationId xmlns:a16="http://schemas.microsoft.com/office/drawing/2014/main" id="{AF36F413-ED67-076D-D3AF-46E5352AC7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29D63D-99F7-8BC0-4803-7014BF2EF126}"/>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2483104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86B10-582F-AC8F-C079-790750989F2D}"/>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3" name="Footer Placeholder 2">
            <a:extLst>
              <a:ext uri="{FF2B5EF4-FFF2-40B4-BE49-F238E27FC236}">
                <a16:creationId xmlns:a16="http://schemas.microsoft.com/office/drawing/2014/main" id="{9FBFE355-5B2F-3351-2843-AA0B20DC44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48B34C-B813-EA10-DA49-B8FE7EA77E5F}"/>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2233222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B504-8CB0-F2B8-E8FF-4A0335DBE7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998B9B-4E75-C316-503F-3DE7E023AD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511737-F6B5-3F96-241F-E25F26F18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CE6AC-E4AF-72AC-453A-96F0E1B14E71}"/>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6" name="Footer Placeholder 5">
            <a:extLst>
              <a:ext uri="{FF2B5EF4-FFF2-40B4-BE49-F238E27FC236}">
                <a16:creationId xmlns:a16="http://schemas.microsoft.com/office/drawing/2014/main" id="{0B7B8484-10EE-3893-6DB5-8A29A7D77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85376-4C64-6996-A521-51E25689F03F}"/>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404779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2FFD2-7688-926B-B5E0-BCF4D3D82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40A7D-E295-61C8-64D6-CCD6556801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0CEA9E-F9EF-DC45-B9FD-9AEA5441A1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CA3258-1613-814B-4A28-2EA6EA33AFB9}"/>
              </a:ext>
            </a:extLst>
          </p:cNvPr>
          <p:cNvSpPr>
            <a:spLocks noGrp="1"/>
          </p:cNvSpPr>
          <p:nvPr>
            <p:ph type="dt" sz="half" idx="10"/>
          </p:nvPr>
        </p:nvSpPr>
        <p:spPr/>
        <p:txBody>
          <a:bodyPr/>
          <a:lstStyle/>
          <a:p>
            <a:fld id="{F676C072-A5CD-4007-9C98-EC5A4E0E0423}" type="datetimeFigureOut">
              <a:rPr lang="en-US" smtClean="0"/>
              <a:t>8/12/2023</a:t>
            </a:fld>
            <a:endParaRPr lang="en-US"/>
          </a:p>
        </p:txBody>
      </p:sp>
      <p:sp>
        <p:nvSpPr>
          <p:cNvPr id="6" name="Footer Placeholder 5">
            <a:extLst>
              <a:ext uri="{FF2B5EF4-FFF2-40B4-BE49-F238E27FC236}">
                <a16:creationId xmlns:a16="http://schemas.microsoft.com/office/drawing/2014/main" id="{28D390BC-FDD1-C052-E00B-6ADABAEFC8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4B61A7-E3E9-29C2-A8FB-FC2FD7BE2172}"/>
              </a:ext>
            </a:extLst>
          </p:cNvPr>
          <p:cNvSpPr>
            <a:spLocks noGrp="1"/>
          </p:cNvSpPr>
          <p:nvPr>
            <p:ph type="sldNum" sz="quarter" idx="12"/>
          </p:nvPr>
        </p:nvSpPr>
        <p:spPr/>
        <p:txBody>
          <a:bodyPr/>
          <a:lstStyle/>
          <a:p>
            <a:fld id="{73A81F70-7737-4858-9302-A9EFF0F730F1}" type="slidenum">
              <a:rPr lang="en-US" smtClean="0"/>
              <a:t>‹#›</a:t>
            </a:fld>
            <a:endParaRPr lang="en-US"/>
          </a:p>
        </p:txBody>
      </p:sp>
    </p:spTree>
    <p:extLst>
      <p:ext uri="{BB962C8B-B14F-4D97-AF65-F5344CB8AC3E}">
        <p14:creationId xmlns:p14="http://schemas.microsoft.com/office/powerpoint/2010/main" val="2893876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688620-568E-6F88-B019-D5A0ECA77E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7F956E-BCBF-A80A-BF8D-6FAE84C1E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C5947-50E0-E89E-E0B5-9C012EA0F7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6C072-A5CD-4007-9C98-EC5A4E0E0423}" type="datetimeFigureOut">
              <a:rPr lang="en-US" smtClean="0"/>
              <a:t>8/12/2023</a:t>
            </a:fld>
            <a:endParaRPr lang="en-US"/>
          </a:p>
        </p:txBody>
      </p:sp>
      <p:sp>
        <p:nvSpPr>
          <p:cNvPr id="5" name="Footer Placeholder 4">
            <a:extLst>
              <a:ext uri="{FF2B5EF4-FFF2-40B4-BE49-F238E27FC236}">
                <a16:creationId xmlns:a16="http://schemas.microsoft.com/office/drawing/2014/main" id="{7D4540FD-010C-6C80-3A52-C493CF87B6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867DC0-1ACE-D434-0B86-579D8B78ED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81F70-7737-4858-9302-A9EFF0F730F1}" type="slidenum">
              <a:rPr lang="en-US" smtClean="0"/>
              <a:t>‹#›</a:t>
            </a:fld>
            <a:endParaRPr lang="en-US"/>
          </a:p>
        </p:txBody>
      </p:sp>
    </p:spTree>
    <p:extLst>
      <p:ext uri="{BB962C8B-B14F-4D97-AF65-F5344CB8AC3E}">
        <p14:creationId xmlns:p14="http://schemas.microsoft.com/office/powerpoint/2010/main" val="1342138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data.world/hhaveliw/airplane-crashes-1908-200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fivethirtyeight/data/tree/master/airline-safe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White airplane toy on gray background">
            <a:extLst>
              <a:ext uri="{FF2B5EF4-FFF2-40B4-BE49-F238E27FC236}">
                <a16:creationId xmlns:a16="http://schemas.microsoft.com/office/drawing/2014/main" id="{00096053-44F7-2A1C-2BEB-6E6F0F1FFF53}"/>
              </a:ext>
            </a:extLst>
          </p:cNvPr>
          <p:cNvPicPr>
            <a:picLocks noGrp="1" noChangeAspect="1"/>
          </p:cNvPicPr>
          <p:nvPr>
            <p:ph idx="1"/>
          </p:nvPr>
        </p:nvPicPr>
        <p:blipFill>
          <a:blip r:embed="rId5">
            <a:alphaModFix amt="85000"/>
            <a:extLst>
              <a:ext uri="{28A0092B-C50C-407E-A947-70E740481C1C}">
                <a14:useLocalDpi xmlns:a14="http://schemas.microsoft.com/office/drawing/2010/main" val="0"/>
              </a:ext>
            </a:extLst>
          </a:blip>
          <a:stretch>
            <a:fillRect/>
          </a:stretch>
        </p:blipFill>
        <p:spPr>
          <a:xfrm>
            <a:off x="0" y="1310640"/>
            <a:ext cx="12192000" cy="5547360"/>
          </a:xfrm>
        </p:spPr>
      </p:pic>
      <p:sp>
        <p:nvSpPr>
          <p:cNvPr id="12" name="Title 1">
            <a:extLst>
              <a:ext uri="{FF2B5EF4-FFF2-40B4-BE49-F238E27FC236}">
                <a16:creationId xmlns:a16="http://schemas.microsoft.com/office/drawing/2014/main" id="{3F04E86C-EC94-C592-F9F5-85F37CFFCB0C}"/>
              </a:ext>
            </a:extLst>
          </p:cNvPr>
          <p:cNvSpPr>
            <a:spLocks noGrp="1"/>
          </p:cNvSpPr>
          <p:nvPr>
            <p:ph type="title"/>
          </p:nvPr>
        </p:nvSpPr>
        <p:spPr>
          <a:xfrm>
            <a:off x="0" y="0"/>
            <a:ext cx="12192000" cy="1310640"/>
          </a:xfrm>
          <a:solidFill>
            <a:srgbClr val="C3C6D3"/>
          </a:solidFill>
        </p:spPr>
        <p:txBody>
          <a:bodyPr>
            <a:no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Inspiring Passenger Confidence: </a:t>
            </a:r>
            <a:br>
              <a:rPr lang="en-US" sz="3600" b="1" dirty="0">
                <a:solidFill>
                  <a:schemeClr val="accent1">
                    <a:lumMod val="75000"/>
                  </a:schemeClr>
                </a:solidFill>
                <a:latin typeface="Times New Roman" panose="02020603050405020304" pitchFamily="18" charset="0"/>
                <a:cs typeface="Times New Roman" panose="02020603050405020304" pitchFamily="18" charset="0"/>
              </a:rPr>
            </a:br>
            <a:r>
              <a:rPr lang="en-US" sz="3600" b="1" dirty="0">
                <a:solidFill>
                  <a:schemeClr val="accent1">
                    <a:lumMod val="75000"/>
                  </a:schemeClr>
                </a:solidFill>
                <a:latin typeface="Times New Roman" panose="02020603050405020304" pitchFamily="18" charset="0"/>
                <a:cs typeface="Times New Roman" panose="02020603050405020304" pitchFamily="18" charset="0"/>
              </a:rPr>
              <a:t>Airline Safety in Fatalities and Incidents</a:t>
            </a:r>
          </a:p>
        </p:txBody>
      </p:sp>
      <p:sp>
        <p:nvSpPr>
          <p:cNvPr id="13" name="TextBox 12">
            <a:extLst>
              <a:ext uri="{FF2B5EF4-FFF2-40B4-BE49-F238E27FC236}">
                <a16:creationId xmlns:a16="http://schemas.microsoft.com/office/drawing/2014/main" id="{C6F20BD9-1E81-146C-5DC3-5263443E01AB}"/>
              </a:ext>
            </a:extLst>
          </p:cNvPr>
          <p:cNvSpPr txBox="1"/>
          <p:nvPr/>
        </p:nvSpPr>
        <p:spPr>
          <a:xfrm>
            <a:off x="9504613" y="5282029"/>
            <a:ext cx="2778827" cy="646331"/>
          </a:xfrm>
          <a:prstGeom prst="rect">
            <a:avLst/>
          </a:prstGeom>
          <a:noFill/>
        </p:spPr>
        <p:txBody>
          <a:bodyPr wrap="square" rtlCol="0">
            <a:spAutoFit/>
          </a:bodyPr>
          <a:lstStyle/>
          <a:p>
            <a:pPr algn="l"/>
            <a:r>
              <a:rPr lang="en-US" b="1" dirty="0">
                <a:solidFill>
                  <a:schemeClr val="bg1"/>
                </a:solidFill>
                <a:latin typeface="Times New Roman" panose="02020603050405020304" pitchFamily="18" charset="0"/>
                <a:cs typeface="Times New Roman" panose="02020603050405020304" pitchFamily="18" charset="0"/>
              </a:rPr>
              <a:t>Created by: Aarti Ramani</a:t>
            </a:r>
          </a:p>
          <a:p>
            <a:pPr algn="l"/>
            <a:r>
              <a:rPr lang="en-US" b="1" dirty="0">
                <a:solidFill>
                  <a:schemeClr val="bg1"/>
                </a:solidFill>
                <a:latin typeface="Times New Roman" panose="02020603050405020304" pitchFamily="18" charset="0"/>
                <a:cs typeface="Times New Roman" panose="02020603050405020304" pitchFamily="18" charset="0"/>
              </a:rPr>
              <a:t>Created on: 8/11/2023</a:t>
            </a:r>
          </a:p>
        </p:txBody>
      </p:sp>
      <p:pic>
        <p:nvPicPr>
          <p:cNvPr id="21" name="Video 20">
            <a:hlinkClick r:id="" action="ppaction://media"/>
            <a:extLst>
              <a:ext uri="{FF2B5EF4-FFF2-40B4-BE49-F238E27FC236}">
                <a16:creationId xmlns:a16="http://schemas.microsoft.com/office/drawing/2014/main" id="{E078F151-3D48-CE77-FFEC-A3E4394166A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1642" y="5154150"/>
            <a:ext cx="774209" cy="774209"/>
          </a:xfrm>
          <a:prstGeom prst="ellipse">
            <a:avLst/>
          </a:prstGeom>
        </p:spPr>
      </p:pic>
    </p:spTree>
    <p:extLst>
      <p:ext uri="{BB962C8B-B14F-4D97-AF65-F5344CB8AC3E}">
        <p14:creationId xmlns:p14="http://schemas.microsoft.com/office/powerpoint/2010/main" val="3921755207"/>
      </p:ext>
    </p:extLst>
  </p:cSld>
  <p:clrMapOvr>
    <a:masterClrMapping/>
  </p:clrMapOvr>
  <mc:AlternateContent xmlns:mc="http://schemas.openxmlformats.org/markup-compatibility/2006" xmlns:p14="http://schemas.microsoft.com/office/powerpoint/2010/main">
    <mc:Choice Requires="p14">
      <p:transition spd="slow" p14:dur="2000" advTm="17568"/>
    </mc:Choice>
    <mc:Fallback xmlns="">
      <p:transition spd="slow" advTm="17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5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189B-E29A-C911-3D56-2638A7CFF64E}"/>
              </a:ext>
            </a:extLst>
          </p:cNvPr>
          <p:cNvSpPr>
            <a:spLocks noGrp="1"/>
          </p:cNvSpPr>
          <p:nvPr>
            <p:ph type="title"/>
          </p:nvPr>
        </p:nvSpPr>
        <p:spPr>
          <a:xfrm>
            <a:off x="838200" y="365125"/>
            <a:ext cx="10515600" cy="625475"/>
          </a:xfrm>
        </p:spPr>
        <p:txBody>
          <a:bodyPr>
            <a:normAutofit/>
          </a:bodyPr>
          <a:lstStyle/>
          <a:p>
            <a:r>
              <a:rPr lang="en-US" sz="28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71733932-B9EC-B16A-E5C2-206A8DEC4DE3}"/>
              </a:ext>
            </a:extLst>
          </p:cNvPr>
          <p:cNvSpPr>
            <a:spLocks noGrp="1"/>
          </p:cNvSpPr>
          <p:nvPr>
            <p:ph idx="1"/>
          </p:nvPr>
        </p:nvSpPr>
        <p:spPr/>
        <p:txBody>
          <a:bodyPr>
            <a:normAutofit/>
          </a:bodyPr>
          <a:lstStyle/>
          <a:p>
            <a:pPr marL="0" indent="0">
              <a:lnSpc>
                <a:spcPct val="200000"/>
              </a:lnSpc>
              <a:buNone/>
            </a:pPr>
            <a:r>
              <a:rPr lang="en-US" sz="2400" i="0" dirty="0">
                <a:solidFill>
                  <a:schemeClr val="accent1">
                    <a:lumMod val="50000"/>
                  </a:schemeClr>
                </a:solidFill>
                <a:effectLst/>
                <a:latin typeface="Times New Roman" panose="02020603050405020304" pitchFamily="18" charset="0"/>
                <a:cs typeface="Times New Roman" panose="02020603050405020304" pitchFamily="18" charset="0"/>
              </a:rPr>
              <a:t>We're in an era where air travel innovations have unlocked unprecedented global exploration. Amid our excitement, a question lingers: How safe is air travel, really?</a:t>
            </a:r>
          </a:p>
          <a:p>
            <a:pPr marL="0" indent="0">
              <a:lnSpc>
                <a:spcPct val="200000"/>
              </a:lnSpc>
              <a:buNone/>
            </a:pPr>
            <a:r>
              <a:rPr lang="en-US" sz="2400" i="0" dirty="0">
                <a:solidFill>
                  <a:schemeClr val="accent1">
                    <a:lumMod val="50000"/>
                  </a:schemeClr>
                </a:solidFill>
                <a:effectLst/>
                <a:latin typeface="Times New Roman" panose="02020603050405020304" pitchFamily="18" charset="0"/>
                <a:cs typeface="Times New Roman" panose="02020603050405020304" pitchFamily="18" charset="0"/>
              </a:rPr>
              <a:t>Let’s take a statistical journey through safety data from 1985 to 2014 as we uncover the truth about flight safety.</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A4B5BBDC-1789-A353-03AA-50372F14A38B}"/>
              </a:ext>
            </a:extLst>
          </p:cNvPr>
          <p:cNvCxnSpPr>
            <a:cxnSpLocks/>
          </p:cNvCxnSpPr>
          <p:nvPr/>
        </p:nvCxnSpPr>
        <p:spPr>
          <a:xfrm flipV="1">
            <a:off x="929640" y="929640"/>
            <a:ext cx="10523220" cy="609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5" name="Video 54">
            <a:hlinkClick r:id="" action="ppaction://media"/>
            <a:extLst>
              <a:ext uri="{FF2B5EF4-FFF2-40B4-BE49-F238E27FC236}">
                <a16:creationId xmlns:a16="http://schemas.microsoft.com/office/drawing/2014/main" id="{46F9757C-3195-5E9D-D98A-13D6437695B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27440" y="5527260"/>
            <a:ext cx="802200" cy="802200"/>
          </a:xfrm>
          <a:prstGeom prst="ellipse">
            <a:avLst/>
          </a:prstGeom>
        </p:spPr>
      </p:pic>
    </p:spTree>
    <p:extLst>
      <p:ext uri="{BB962C8B-B14F-4D97-AF65-F5344CB8AC3E}">
        <p14:creationId xmlns:p14="http://schemas.microsoft.com/office/powerpoint/2010/main" val="119664226"/>
      </p:ext>
    </p:extLst>
  </p:cSld>
  <p:clrMapOvr>
    <a:masterClrMapping/>
  </p:clrMapOvr>
  <mc:AlternateContent xmlns:mc="http://schemas.openxmlformats.org/markup-compatibility/2006" xmlns:p14="http://schemas.microsoft.com/office/powerpoint/2010/main">
    <mc:Choice Requires="p14">
      <p:transition spd="slow" p14:dur="2000" advTm="29725"/>
    </mc:Choice>
    <mc:Fallback xmlns="">
      <p:transition spd="slow" advTm="29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
                </p:tgtEl>
              </p:cMediaNode>
            </p:video>
            <p:seq concurrent="1" nextAc="seek">
              <p:cTn id="8" restart="whenNotActive" fill="hold" evtFilter="cancelBubble" nodeType="interactiveSeq">
                <p:stCondLst>
                  <p:cond evt="onClick" delay="0">
                    <p:tgtEl>
                      <p:spTgt spid="5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
                                        </p:tgtEl>
                                      </p:cBhvr>
                                    </p:cmd>
                                  </p:childTnLst>
                                </p:cTn>
                              </p:par>
                            </p:childTnLst>
                          </p:cTn>
                        </p:par>
                      </p:childTnLst>
                    </p:cTn>
                  </p:par>
                </p:childTnLst>
              </p:cTn>
              <p:nextCondLst>
                <p:cond evt="onClick" delay="0">
                  <p:tgtEl>
                    <p:spTgt spid="5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B5BBDC-1789-A353-03AA-50372F14A38B}"/>
              </a:ext>
            </a:extLst>
          </p:cNvPr>
          <p:cNvCxnSpPr>
            <a:cxnSpLocks/>
          </p:cNvCxnSpPr>
          <p:nvPr/>
        </p:nvCxnSpPr>
        <p:spPr>
          <a:xfrm flipV="1">
            <a:off x="929640" y="929640"/>
            <a:ext cx="10523220" cy="60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EE92E49-FCD3-791A-C29A-3F3AE232DCCE}"/>
              </a:ext>
            </a:extLst>
          </p:cNvPr>
          <p:cNvSpPr>
            <a:spLocks noGrp="1"/>
          </p:cNvSpPr>
          <p:nvPr>
            <p:ph idx="1"/>
          </p:nvPr>
        </p:nvSpPr>
        <p:spPr>
          <a:xfrm>
            <a:off x="929640" y="114300"/>
            <a:ext cx="10087405" cy="739140"/>
          </a:xfrm>
        </p:spPr>
        <p:txBody>
          <a:bodyPr anchor="ctr">
            <a:noAutofit/>
          </a:bodyPr>
          <a:lstStyle/>
          <a:p>
            <a:pPr marL="0" indent="0">
              <a:lnSpc>
                <a:spcPct val="200000"/>
              </a:lnSpc>
              <a:buNone/>
            </a:pPr>
            <a:r>
              <a:rPr lang="en-US" b="1" dirty="0">
                <a:solidFill>
                  <a:srgbClr val="374151"/>
                </a:solidFill>
                <a:latin typeface="Times New Roman" panose="02020603050405020304" pitchFamily="18" charset="0"/>
                <a:cs typeface="Times New Roman" panose="02020603050405020304" pitchFamily="18" charset="0"/>
              </a:rPr>
              <a:t>Exposing the Best and Worst Carriers</a:t>
            </a:r>
          </a:p>
        </p:txBody>
      </p:sp>
      <p:pic>
        <p:nvPicPr>
          <p:cNvPr id="6" name="Picture 5">
            <a:extLst>
              <a:ext uri="{FF2B5EF4-FFF2-40B4-BE49-F238E27FC236}">
                <a16:creationId xmlns:a16="http://schemas.microsoft.com/office/drawing/2014/main" id="{C538D824-0622-3EE4-BCD2-2275389AA19E}"/>
              </a:ext>
            </a:extLst>
          </p:cNvPr>
          <p:cNvPicPr>
            <a:picLocks noChangeAspect="1"/>
          </p:cNvPicPr>
          <p:nvPr/>
        </p:nvPicPr>
        <p:blipFill>
          <a:blip r:embed="rId5"/>
          <a:stretch>
            <a:fillRect/>
          </a:stretch>
        </p:blipFill>
        <p:spPr>
          <a:xfrm>
            <a:off x="1231491" y="1143000"/>
            <a:ext cx="10030870" cy="5320101"/>
          </a:xfrm>
          <a:prstGeom prst="rect">
            <a:avLst/>
          </a:prstGeom>
        </p:spPr>
      </p:pic>
      <p:pic>
        <p:nvPicPr>
          <p:cNvPr id="54" name="Video 53">
            <a:hlinkClick r:id="" action="ppaction://media"/>
            <a:extLst>
              <a:ext uri="{FF2B5EF4-FFF2-40B4-BE49-F238E27FC236}">
                <a16:creationId xmlns:a16="http://schemas.microsoft.com/office/drawing/2014/main" id="{323759EA-6CA9-C256-D7E8-FEFB1614F44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0554" y="5298329"/>
            <a:ext cx="1028700" cy="1028700"/>
          </a:xfrm>
          <a:prstGeom prst="ellipse">
            <a:avLst/>
          </a:prstGeom>
        </p:spPr>
      </p:pic>
    </p:spTree>
    <p:extLst>
      <p:ext uri="{BB962C8B-B14F-4D97-AF65-F5344CB8AC3E}">
        <p14:creationId xmlns:p14="http://schemas.microsoft.com/office/powerpoint/2010/main" val="2498272992"/>
      </p:ext>
    </p:extLst>
  </p:cSld>
  <p:clrMapOvr>
    <a:masterClrMapping/>
  </p:clrMapOvr>
  <mc:AlternateContent xmlns:mc="http://schemas.openxmlformats.org/markup-compatibility/2006" xmlns:p14="http://schemas.microsoft.com/office/powerpoint/2010/main">
    <mc:Choice Requires="p14">
      <p:transition spd="slow" p14:dur="2000" advTm="24511"/>
    </mc:Choice>
    <mc:Fallback xmlns="">
      <p:transition spd="slow" advTm="24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4"/>
                </p:tgtEl>
              </p:cMediaNode>
            </p:video>
            <p:seq concurrent="1" nextAc="seek">
              <p:cTn id="8" restart="whenNotActive" fill="hold" evtFilter="cancelBubble" nodeType="interactiveSeq">
                <p:stCondLst>
                  <p:cond evt="onClick" delay="0">
                    <p:tgtEl>
                      <p:spTgt spid="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4"/>
                                        </p:tgtEl>
                                      </p:cBhvr>
                                    </p:cmd>
                                  </p:childTnLst>
                                </p:cTn>
                              </p:par>
                            </p:childTnLst>
                          </p:cTn>
                        </p:par>
                      </p:childTnLst>
                    </p:cTn>
                  </p:par>
                </p:childTnLst>
              </p:cTn>
              <p:nextCondLst>
                <p:cond evt="onClick" delay="0">
                  <p:tgtEl>
                    <p:spTgt spid="5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B5BBDC-1789-A353-03AA-50372F14A38B}"/>
              </a:ext>
            </a:extLst>
          </p:cNvPr>
          <p:cNvCxnSpPr>
            <a:cxnSpLocks/>
          </p:cNvCxnSpPr>
          <p:nvPr/>
        </p:nvCxnSpPr>
        <p:spPr>
          <a:xfrm flipV="1">
            <a:off x="929640" y="929640"/>
            <a:ext cx="10523220" cy="60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EE92E49-FCD3-791A-C29A-3F3AE232DCCE}"/>
              </a:ext>
            </a:extLst>
          </p:cNvPr>
          <p:cNvSpPr>
            <a:spLocks noGrp="1"/>
          </p:cNvSpPr>
          <p:nvPr>
            <p:ph idx="1"/>
          </p:nvPr>
        </p:nvSpPr>
        <p:spPr>
          <a:xfrm>
            <a:off x="860568" y="261593"/>
            <a:ext cx="10087405" cy="565222"/>
          </a:xfrm>
        </p:spPr>
        <p:txBody>
          <a:bodyPr anchor="ctr">
            <a:noAutofit/>
          </a:bodyPr>
          <a:lstStyle/>
          <a:p>
            <a:pPr marL="0" indent="0">
              <a:lnSpc>
                <a:spcPct val="200000"/>
              </a:lnSpc>
              <a:buNone/>
            </a:pPr>
            <a:r>
              <a:rPr lang="en-US" b="1" dirty="0">
                <a:solidFill>
                  <a:srgbClr val="374151"/>
                </a:solidFill>
                <a:latin typeface="Times New Roman" panose="02020603050405020304" pitchFamily="18" charset="0"/>
                <a:cs typeface="Times New Roman" panose="02020603050405020304" pitchFamily="18" charset="0"/>
              </a:rPr>
              <a:t>The Role of Aircraft in Ensuring Airline Safety</a:t>
            </a:r>
          </a:p>
        </p:txBody>
      </p:sp>
      <p:pic>
        <p:nvPicPr>
          <p:cNvPr id="3" name="Picture 2">
            <a:extLst>
              <a:ext uri="{FF2B5EF4-FFF2-40B4-BE49-F238E27FC236}">
                <a16:creationId xmlns:a16="http://schemas.microsoft.com/office/drawing/2014/main" id="{16448000-D174-B29B-C251-F42C02ABDCED}"/>
              </a:ext>
            </a:extLst>
          </p:cNvPr>
          <p:cNvPicPr>
            <a:picLocks noChangeAspect="1"/>
          </p:cNvPicPr>
          <p:nvPr/>
        </p:nvPicPr>
        <p:blipFill>
          <a:blip r:embed="rId5"/>
          <a:stretch>
            <a:fillRect/>
          </a:stretch>
        </p:blipFill>
        <p:spPr>
          <a:xfrm>
            <a:off x="1430595" y="1228252"/>
            <a:ext cx="9593824" cy="5275787"/>
          </a:xfrm>
          <a:prstGeom prst="rect">
            <a:avLst/>
          </a:prstGeom>
        </p:spPr>
      </p:pic>
      <p:pic>
        <p:nvPicPr>
          <p:cNvPr id="20" name="Video 19">
            <a:hlinkClick r:id="" action="ppaction://media"/>
            <a:extLst>
              <a:ext uri="{FF2B5EF4-FFF2-40B4-BE49-F238E27FC236}">
                <a16:creationId xmlns:a16="http://schemas.microsoft.com/office/drawing/2014/main" id="{ED62AE69-4F49-D455-099B-870B25A07B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41997" y="5246913"/>
            <a:ext cx="1125584" cy="1125584"/>
          </a:xfrm>
          <a:prstGeom prst="ellipse">
            <a:avLst/>
          </a:prstGeom>
        </p:spPr>
      </p:pic>
    </p:spTree>
    <p:extLst>
      <p:ext uri="{BB962C8B-B14F-4D97-AF65-F5344CB8AC3E}">
        <p14:creationId xmlns:p14="http://schemas.microsoft.com/office/powerpoint/2010/main" val="1955633820"/>
      </p:ext>
    </p:extLst>
  </p:cSld>
  <p:clrMapOvr>
    <a:masterClrMapping/>
  </p:clrMapOvr>
  <mc:AlternateContent xmlns:mc="http://schemas.openxmlformats.org/markup-compatibility/2006" xmlns:p14="http://schemas.microsoft.com/office/powerpoint/2010/main">
    <mc:Choice Requires="p14">
      <p:transition spd="slow" p14:dur="2000" advTm="24699"/>
    </mc:Choice>
    <mc:Fallback xmlns="">
      <p:transition spd="slow" advTm="24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7439">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B5BBDC-1789-A353-03AA-50372F14A38B}"/>
              </a:ext>
            </a:extLst>
          </p:cNvPr>
          <p:cNvCxnSpPr>
            <a:cxnSpLocks/>
          </p:cNvCxnSpPr>
          <p:nvPr/>
        </p:nvCxnSpPr>
        <p:spPr>
          <a:xfrm flipV="1">
            <a:off x="929640" y="929640"/>
            <a:ext cx="10523220" cy="60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EE92E49-FCD3-791A-C29A-3F3AE232DCCE}"/>
              </a:ext>
            </a:extLst>
          </p:cNvPr>
          <p:cNvSpPr>
            <a:spLocks noGrp="1"/>
          </p:cNvSpPr>
          <p:nvPr>
            <p:ph idx="1"/>
          </p:nvPr>
        </p:nvSpPr>
        <p:spPr>
          <a:xfrm>
            <a:off x="929640" y="364418"/>
            <a:ext cx="7901940" cy="565222"/>
          </a:xfrm>
        </p:spPr>
        <p:txBody>
          <a:bodyPr anchor="b">
            <a:noAutofit/>
          </a:bodyPr>
          <a:lstStyle/>
          <a:p>
            <a:pPr marL="0" indent="0">
              <a:lnSpc>
                <a:spcPct val="200000"/>
              </a:lnSpc>
              <a:buNone/>
            </a:pPr>
            <a:r>
              <a:rPr lang="en-US" b="1" dirty="0">
                <a:solidFill>
                  <a:srgbClr val="374151"/>
                </a:solidFill>
                <a:latin typeface="Times New Roman" panose="02020603050405020304" pitchFamily="18" charset="0"/>
                <a:cs typeface="Times New Roman" panose="02020603050405020304" pitchFamily="18" charset="0"/>
              </a:rPr>
              <a:t>Country-wise Fatality Rates</a:t>
            </a:r>
          </a:p>
        </p:txBody>
      </p:sp>
      <p:pic>
        <p:nvPicPr>
          <p:cNvPr id="14" name="Picture 13">
            <a:extLst>
              <a:ext uri="{FF2B5EF4-FFF2-40B4-BE49-F238E27FC236}">
                <a16:creationId xmlns:a16="http://schemas.microsoft.com/office/drawing/2014/main" id="{24847B5F-2003-52AA-AE86-0BB794822130}"/>
              </a:ext>
            </a:extLst>
          </p:cNvPr>
          <p:cNvPicPr>
            <a:picLocks noChangeAspect="1"/>
          </p:cNvPicPr>
          <p:nvPr/>
        </p:nvPicPr>
        <p:blipFill>
          <a:blip r:embed="rId5"/>
          <a:stretch>
            <a:fillRect/>
          </a:stretch>
        </p:blipFill>
        <p:spPr>
          <a:xfrm>
            <a:off x="1179871" y="1120332"/>
            <a:ext cx="10058399" cy="5342770"/>
          </a:xfrm>
          <a:prstGeom prst="rect">
            <a:avLst/>
          </a:prstGeom>
        </p:spPr>
      </p:pic>
      <p:pic>
        <p:nvPicPr>
          <p:cNvPr id="33" name="Video 32">
            <a:hlinkClick r:id="" action="ppaction://media"/>
            <a:extLst>
              <a:ext uri="{FF2B5EF4-FFF2-40B4-BE49-F238E27FC236}">
                <a16:creationId xmlns:a16="http://schemas.microsoft.com/office/drawing/2014/main" id="{6CA10830-7EAE-1AA3-BFC0-80F610EC5EF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54428" y="5299115"/>
            <a:ext cx="939296" cy="939296"/>
          </a:xfrm>
          <a:prstGeom prst="ellipse">
            <a:avLst/>
          </a:prstGeom>
        </p:spPr>
      </p:pic>
    </p:spTree>
    <p:extLst>
      <p:ext uri="{BB962C8B-B14F-4D97-AF65-F5344CB8AC3E}">
        <p14:creationId xmlns:p14="http://schemas.microsoft.com/office/powerpoint/2010/main" val="2566729950"/>
      </p:ext>
    </p:extLst>
  </p:cSld>
  <p:clrMapOvr>
    <a:masterClrMapping/>
  </p:clrMapOvr>
  <mc:AlternateContent xmlns:mc="http://schemas.openxmlformats.org/markup-compatibility/2006" xmlns:p14="http://schemas.microsoft.com/office/powerpoint/2010/main">
    <mc:Choice Requires="p14">
      <p:transition spd="slow" p14:dur="2000" advTm="19365"/>
    </mc:Choice>
    <mc:Fallback xmlns="">
      <p:transition spd="slow" advTm="19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3"/>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B5BBDC-1789-A353-03AA-50372F14A38B}"/>
              </a:ext>
            </a:extLst>
          </p:cNvPr>
          <p:cNvCxnSpPr>
            <a:cxnSpLocks/>
          </p:cNvCxnSpPr>
          <p:nvPr/>
        </p:nvCxnSpPr>
        <p:spPr>
          <a:xfrm flipV="1">
            <a:off x="929640" y="929640"/>
            <a:ext cx="10523220" cy="60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EE92E49-FCD3-791A-C29A-3F3AE232DCCE}"/>
              </a:ext>
            </a:extLst>
          </p:cNvPr>
          <p:cNvSpPr>
            <a:spLocks noGrp="1"/>
          </p:cNvSpPr>
          <p:nvPr>
            <p:ph idx="1"/>
          </p:nvPr>
        </p:nvSpPr>
        <p:spPr>
          <a:xfrm>
            <a:off x="1076633" y="394898"/>
            <a:ext cx="10110020" cy="565222"/>
          </a:xfrm>
        </p:spPr>
        <p:txBody>
          <a:bodyPr anchor="b">
            <a:noAutofit/>
          </a:bodyPr>
          <a:lstStyle/>
          <a:p>
            <a:pPr marL="0" indent="0" algn="ctr">
              <a:lnSpc>
                <a:spcPct val="200000"/>
              </a:lnSpc>
              <a:buNone/>
            </a:pPr>
            <a:r>
              <a:rPr lang="en-US" b="1" dirty="0">
                <a:solidFill>
                  <a:srgbClr val="374151"/>
                </a:solidFill>
                <a:latin typeface="Times New Roman" panose="02020603050405020304" pitchFamily="18" charset="0"/>
                <a:cs typeface="Times New Roman" panose="02020603050405020304" pitchFamily="18" charset="0"/>
              </a:rPr>
              <a:t>The Road to Safer Skies: Examining Air Travel's Past and Future</a:t>
            </a:r>
          </a:p>
        </p:txBody>
      </p:sp>
      <p:pic>
        <p:nvPicPr>
          <p:cNvPr id="3" name="Picture 2">
            <a:extLst>
              <a:ext uri="{FF2B5EF4-FFF2-40B4-BE49-F238E27FC236}">
                <a16:creationId xmlns:a16="http://schemas.microsoft.com/office/drawing/2014/main" id="{71E26381-E75B-146F-82FB-C6C6627EB12F}"/>
              </a:ext>
            </a:extLst>
          </p:cNvPr>
          <p:cNvPicPr>
            <a:picLocks noChangeAspect="1"/>
          </p:cNvPicPr>
          <p:nvPr/>
        </p:nvPicPr>
        <p:blipFill>
          <a:blip r:embed="rId5"/>
          <a:stretch>
            <a:fillRect/>
          </a:stretch>
        </p:blipFill>
        <p:spPr>
          <a:xfrm>
            <a:off x="1142998" y="1214775"/>
            <a:ext cx="10230465" cy="5126407"/>
          </a:xfrm>
          <a:prstGeom prst="rect">
            <a:avLst/>
          </a:prstGeom>
        </p:spPr>
      </p:pic>
      <p:pic>
        <p:nvPicPr>
          <p:cNvPr id="11" name="Video 10">
            <a:hlinkClick r:id="" action="ppaction://media"/>
            <a:extLst>
              <a:ext uri="{FF2B5EF4-FFF2-40B4-BE49-F238E27FC236}">
                <a16:creationId xmlns:a16="http://schemas.microsoft.com/office/drawing/2014/main" id="{CABAB9EB-B238-3E50-114A-715CF8DFC76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67639" y="5474424"/>
            <a:ext cx="762001" cy="762001"/>
          </a:xfrm>
          <a:prstGeom prst="ellipse">
            <a:avLst/>
          </a:prstGeom>
        </p:spPr>
      </p:pic>
    </p:spTree>
    <p:extLst>
      <p:ext uri="{BB962C8B-B14F-4D97-AF65-F5344CB8AC3E}">
        <p14:creationId xmlns:p14="http://schemas.microsoft.com/office/powerpoint/2010/main" val="2985227012"/>
      </p:ext>
    </p:extLst>
  </p:cSld>
  <p:clrMapOvr>
    <a:masterClrMapping/>
  </p:clrMapOvr>
  <mc:AlternateContent xmlns:mc="http://schemas.openxmlformats.org/markup-compatibility/2006" xmlns:p14="http://schemas.microsoft.com/office/powerpoint/2010/main">
    <mc:Choice Requires="p14">
      <p:transition spd="slow" p14:dur="2000" advTm="26365"/>
    </mc:Choice>
    <mc:Fallback xmlns="">
      <p:transition spd="slow" advTm="26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B5BBDC-1789-A353-03AA-50372F14A38B}"/>
              </a:ext>
            </a:extLst>
          </p:cNvPr>
          <p:cNvCxnSpPr>
            <a:cxnSpLocks/>
          </p:cNvCxnSpPr>
          <p:nvPr/>
        </p:nvCxnSpPr>
        <p:spPr>
          <a:xfrm flipV="1">
            <a:off x="929640" y="929640"/>
            <a:ext cx="10523220" cy="60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EE92E49-FCD3-791A-C29A-3F3AE232DCCE}"/>
              </a:ext>
            </a:extLst>
          </p:cNvPr>
          <p:cNvSpPr>
            <a:spLocks noGrp="1"/>
          </p:cNvSpPr>
          <p:nvPr>
            <p:ph idx="1"/>
          </p:nvPr>
        </p:nvSpPr>
        <p:spPr>
          <a:xfrm>
            <a:off x="1076633" y="394898"/>
            <a:ext cx="10110020" cy="565222"/>
          </a:xfrm>
        </p:spPr>
        <p:txBody>
          <a:bodyPr anchor="b">
            <a:noAutofit/>
          </a:bodyPr>
          <a:lstStyle/>
          <a:p>
            <a:pPr marL="0" indent="0">
              <a:lnSpc>
                <a:spcPct val="200000"/>
              </a:lnSpc>
              <a:buNone/>
            </a:pPr>
            <a:r>
              <a:rPr lang="en-US" b="1" dirty="0">
                <a:solidFill>
                  <a:srgbClr val="374151"/>
                </a:solidFill>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0A536822-BC48-8EFB-44F4-EF21923110F2}"/>
              </a:ext>
            </a:extLst>
          </p:cNvPr>
          <p:cNvSpPr txBox="1"/>
          <p:nvPr/>
        </p:nvSpPr>
        <p:spPr>
          <a:xfrm>
            <a:off x="929640" y="1386348"/>
            <a:ext cx="10411870" cy="3673121"/>
          </a:xfrm>
          <a:prstGeom prst="rect">
            <a:avLst/>
          </a:prstGeom>
          <a:noFill/>
        </p:spPr>
        <p:txBody>
          <a:bodyPr wrap="square" rtlCol="0">
            <a:spAutoFit/>
          </a:bodyPr>
          <a:lstStyle/>
          <a:p>
            <a:pPr>
              <a:lnSpc>
                <a:spcPct val="200000"/>
              </a:lnSpc>
            </a:pPr>
            <a:r>
              <a:rPr lang="en-US" sz="2400" dirty="0">
                <a:latin typeface="Times New Roman" panose="02020603050405020304" pitchFamily="18" charset="0"/>
                <a:cs typeface="Times New Roman" panose="02020603050405020304" pitchFamily="18" charset="0"/>
              </a:rPr>
              <a:t>So, I</a:t>
            </a:r>
            <a:r>
              <a:rPr lang="en-US" sz="2400" b="0" i="0" dirty="0">
                <a:solidFill>
                  <a:srgbClr val="374151"/>
                </a:solidFill>
                <a:effectLst/>
                <a:latin typeface="Times New Roman" panose="02020603050405020304" pitchFamily="18" charset="0"/>
                <a:cs typeface="Times New Roman" panose="02020603050405020304" pitchFamily="18" charset="0"/>
              </a:rPr>
              <a:t>s air travel safe? </a:t>
            </a:r>
          </a:p>
          <a:p>
            <a:pPr>
              <a:lnSpc>
                <a:spcPct val="200000"/>
              </a:lnSpc>
            </a:pPr>
            <a:r>
              <a:rPr lang="en-US" sz="2400" b="0" i="0" dirty="0">
                <a:solidFill>
                  <a:srgbClr val="374151"/>
                </a:solidFill>
                <a:effectLst/>
                <a:latin typeface="Times New Roman" panose="02020603050405020304" pitchFamily="18" charset="0"/>
                <a:cs typeface="Times New Roman" panose="02020603050405020304" pitchFamily="18" charset="0"/>
              </a:rPr>
              <a:t>In conclusion, absolutely. Air travel ranks among the safest transportation methods available today. Rest easy knowing the chances of a fatal airline accident are incredibly slim – just one in a million. Feel confident as you take to the skies for your adventures, benefiting from air travel's unmatched safety and security.</a:t>
            </a:r>
            <a:endParaRPr lang="en-US" sz="2400" dirty="0">
              <a:latin typeface="Times New Roman" panose="02020603050405020304" pitchFamily="18" charset="0"/>
              <a:cs typeface="Times New Roman" panose="02020603050405020304" pitchFamily="18" charset="0"/>
            </a:endParaRPr>
          </a:p>
        </p:txBody>
      </p:sp>
      <p:pic>
        <p:nvPicPr>
          <p:cNvPr id="33" name="Video 32">
            <a:hlinkClick r:id="" action="ppaction://media"/>
            <a:extLst>
              <a:ext uri="{FF2B5EF4-FFF2-40B4-BE49-F238E27FC236}">
                <a16:creationId xmlns:a16="http://schemas.microsoft.com/office/drawing/2014/main" id="{162EA715-CB88-C243-7B0F-093C03BE60D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0756" y="5221905"/>
            <a:ext cx="967061" cy="967061"/>
          </a:xfrm>
          <a:prstGeom prst="ellipse">
            <a:avLst/>
          </a:prstGeom>
        </p:spPr>
      </p:pic>
    </p:spTree>
    <p:extLst>
      <p:ext uri="{BB962C8B-B14F-4D97-AF65-F5344CB8AC3E}">
        <p14:creationId xmlns:p14="http://schemas.microsoft.com/office/powerpoint/2010/main" val="942474384"/>
      </p:ext>
    </p:extLst>
  </p:cSld>
  <p:clrMapOvr>
    <a:masterClrMapping/>
  </p:clrMapOvr>
  <mc:AlternateContent xmlns:mc="http://schemas.openxmlformats.org/markup-compatibility/2006" xmlns:p14="http://schemas.microsoft.com/office/powerpoint/2010/main">
    <mc:Choice Requires="p14">
      <p:transition spd="slow" p14:dur="2000" advTm="20554"/>
    </mc:Choice>
    <mc:Fallback xmlns="">
      <p:transition spd="slow" advTm="20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3"/>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B5BBDC-1789-A353-03AA-50372F14A38B}"/>
              </a:ext>
            </a:extLst>
          </p:cNvPr>
          <p:cNvCxnSpPr>
            <a:cxnSpLocks/>
          </p:cNvCxnSpPr>
          <p:nvPr/>
        </p:nvCxnSpPr>
        <p:spPr>
          <a:xfrm flipV="1">
            <a:off x="929640" y="929640"/>
            <a:ext cx="10523220" cy="60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EE92E49-FCD3-791A-C29A-3F3AE232DCCE}"/>
              </a:ext>
            </a:extLst>
          </p:cNvPr>
          <p:cNvSpPr>
            <a:spLocks noGrp="1"/>
          </p:cNvSpPr>
          <p:nvPr>
            <p:ph idx="1"/>
          </p:nvPr>
        </p:nvSpPr>
        <p:spPr>
          <a:xfrm>
            <a:off x="4960621" y="2947701"/>
            <a:ext cx="2613660" cy="659660"/>
          </a:xfrm>
        </p:spPr>
        <p:txBody>
          <a:bodyPr anchor="b">
            <a:noAutofit/>
          </a:bodyPr>
          <a:lstStyle/>
          <a:p>
            <a:pPr marL="0" indent="0">
              <a:lnSpc>
                <a:spcPct val="200000"/>
              </a:lnSpc>
              <a:buNone/>
            </a:pPr>
            <a:r>
              <a:rPr lang="en-US" b="1" dirty="0">
                <a:solidFill>
                  <a:srgbClr val="374151"/>
                </a:solidFill>
                <a:latin typeface="Times New Roman" panose="02020603050405020304" pitchFamily="18" charset="0"/>
                <a:cs typeface="Times New Roman" panose="02020603050405020304" pitchFamily="18" charset="0"/>
              </a:rPr>
              <a:t>THANK YOU!</a:t>
            </a:r>
          </a:p>
        </p:txBody>
      </p:sp>
      <p:cxnSp>
        <p:nvCxnSpPr>
          <p:cNvPr id="9" name="Straight Connector 8">
            <a:extLst>
              <a:ext uri="{FF2B5EF4-FFF2-40B4-BE49-F238E27FC236}">
                <a16:creationId xmlns:a16="http://schemas.microsoft.com/office/drawing/2014/main" id="{A6E65F0C-754E-BF14-5F91-E001FA755F87}"/>
              </a:ext>
            </a:extLst>
          </p:cNvPr>
          <p:cNvCxnSpPr>
            <a:cxnSpLocks/>
          </p:cNvCxnSpPr>
          <p:nvPr/>
        </p:nvCxnSpPr>
        <p:spPr>
          <a:xfrm>
            <a:off x="4875881" y="3711243"/>
            <a:ext cx="2645059"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Video 6">
            <a:hlinkClick r:id="" action="ppaction://media"/>
            <a:extLst>
              <a:ext uri="{FF2B5EF4-FFF2-40B4-BE49-F238E27FC236}">
                <a16:creationId xmlns:a16="http://schemas.microsoft.com/office/drawing/2014/main" id="{BD0700FB-7E23-5270-1990-384002822FB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7317" y="5171803"/>
            <a:ext cx="1026530" cy="1026530"/>
          </a:xfrm>
          <a:prstGeom prst="ellipse">
            <a:avLst/>
          </a:prstGeom>
        </p:spPr>
      </p:pic>
    </p:spTree>
    <p:extLst>
      <p:ext uri="{BB962C8B-B14F-4D97-AF65-F5344CB8AC3E}">
        <p14:creationId xmlns:p14="http://schemas.microsoft.com/office/powerpoint/2010/main" val="4019643104"/>
      </p:ext>
    </p:extLst>
  </p:cSld>
  <p:clrMapOvr>
    <a:masterClrMapping/>
  </p:clrMapOvr>
  <mc:AlternateContent xmlns:mc="http://schemas.openxmlformats.org/markup-compatibility/2006" xmlns:p14="http://schemas.microsoft.com/office/powerpoint/2010/main">
    <mc:Choice Requires="p14">
      <p:transition spd="slow" p14:dur="2000" advTm="9881"/>
    </mc:Choice>
    <mc:Fallback xmlns="">
      <p:transition spd="slow" advTm="9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B5BBDC-1789-A353-03AA-50372F14A38B}"/>
              </a:ext>
            </a:extLst>
          </p:cNvPr>
          <p:cNvCxnSpPr>
            <a:cxnSpLocks/>
          </p:cNvCxnSpPr>
          <p:nvPr/>
        </p:nvCxnSpPr>
        <p:spPr>
          <a:xfrm flipV="1">
            <a:off x="929640" y="929640"/>
            <a:ext cx="10523220" cy="60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EE92E49-FCD3-791A-C29A-3F3AE232DCCE}"/>
              </a:ext>
            </a:extLst>
          </p:cNvPr>
          <p:cNvSpPr>
            <a:spLocks noGrp="1"/>
          </p:cNvSpPr>
          <p:nvPr>
            <p:ph idx="1"/>
          </p:nvPr>
        </p:nvSpPr>
        <p:spPr>
          <a:xfrm>
            <a:off x="1076633" y="394898"/>
            <a:ext cx="10110020" cy="565222"/>
          </a:xfrm>
        </p:spPr>
        <p:txBody>
          <a:bodyPr anchor="b">
            <a:noAutofit/>
          </a:bodyPr>
          <a:lstStyle/>
          <a:p>
            <a:pPr marL="0" indent="0">
              <a:lnSpc>
                <a:spcPct val="200000"/>
              </a:lnSpc>
              <a:buNone/>
            </a:pPr>
            <a:r>
              <a:rPr lang="en-US" b="1" dirty="0">
                <a:solidFill>
                  <a:srgbClr val="374151"/>
                </a:solidFill>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0A536822-BC48-8EFB-44F4-EF21923110F2}"/>
              </a:ext>
            </a:extLst>
          </p:cNvPr>
          <p:cNvSpPr txBox="1"/>
          <p:nvPr/>
        </p:nvSpPr>
        <p:spPr>
          <a:xfrm>
            <a:off x="929640" y="1386348"/>
            <a:ext cx="10411870" cy="3673121"/>
          </a:xfrm>
          <a:prstGeom prst="rect">
            <a:avLst/>
          </a:prstGeom>
          <a:noFill/>
        </p:spPr>
        <p:txBody>
          <a:bodyPr wrap="square" rtlCol="0">
            <a:spAutoFit/>
          </a:bodyPr>
          <a:lstStyle/>
          <a:p>
            <a:pPr marL="855663" indent="-685800">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Airplane crashes 1908-2009 - dataset by hhaveliw. data.world. (2018, July 12). </a:t>
            </a:r>
            <a:r>
              <a:rPr lang="en-US" sz="2400" dirty="0">
                <a:latin typeface="Times New Roman" panose="02020603050405020304" pitchFamily="18" charset="0"/>
                <a:cs typeface="Times New Roman" panose="02020603050405020304" pitchFamily="18" charset="0"/>
                <a:hlinkClick r:id="rId3"/>
              </a:rPr>
              <a:t>https://data.world/hhaveliw/airplane-crashes-1908-2009</a:t>
            </a:r>
            <a:endParaRPr lang="en-US" sz="2400" dirty="0">
              <a:latin typeface="Times New Roman" panose="02020603050405020304" pitchFamily="18" charset="0"/>
              <a:cs typeface="Times New Roman" panose="02020603050405020304" pitchFamily="18" charset="0"/>
            </a:endParaRPr>
          </a:p>
          <a:p>
            <a:pPr marL="855663" indent="-685800">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Fivethirtyeight. (n.d.). Data/airline-safety at master · fivethirtyeight/data. GitHub. </a:t>
            </a:r>
            <a:r>
              <a:rPr lang="en-US" sz="2400" dirty="0">
                <a:latin typeface="Times New Roman" panose="02020603050405020304" pitchFamily="18" charset="0"/>
                <a:cs typeface="Times New Roman" panose="02020603050405020304" pitchFamily="18" charset="0"/>
                <a:hlinkClick r:id="rId4"/>
              </a:rPr>
              <a:t>https://github.com/fivethirtyeight/data/tree/master/airline-safety</a:t>
            </a:r>
            <a:endParaRPr lang="en-US" sz="2400" dirty="0">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4576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1666</TotalTime>
  <Words>689</Words>
  <Application>Microsoft Office PowerPoint</Application>
  <PresentationFormat>Widescreen</PresentationFormat>
  <Paragraphs>62</Paragraphs>
  <Slides>9</Slides>
  <Notes>9</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Söhne</vt:lpstr>
      <vt:lpstr>Times New Roman</vt:lpstr>
      <vt:lpstr>Wingdings</vt:lpstr>
      <vt:lpstr>Office Theme</vt:lpstr>
      <vt:lpstr>Inspiring Passenger Confidence:  Airline Safety in Fatalities and Incidents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Aarti Ramani</dc:creator>
  <cp:lastModifiedBy>Aarti Ramani</cp:lastModifiedBy>
  <cp:revision>179</cp:revision>
  <dcterms:created xsi:type="dcterms:W3CDTF">2023-08-11T05:10:37Z</dcterms:created>
  <dcterms:modified xsi:type="dcterms:W3CDTF">2023-08-12T20:40:01Z</dcterms:modified>
</cp:coreProperties>
</file>